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1" r:id="rId3"/>
    <p:sldId id="304" r:id="rId4"/>
    <p:sldId id="305" r:id="rId5"/>
    <p:sldId id="306" r:id="rId6"/>
    <p:sldId id="257" r:id="rId7"/>
    <p:sldId id="307" r:id="rId8"/>
    <p:sldId id="308" r:id="rId9"/>
    <p:sldId id="259" r:id="rId10"/>
    <p:sldId id="283" r:id="rId11"/>
    <p:sldId id="309" r:id="rId12"/>
    <p:sldId id="312" r:id="rId13"/>
    <p:sldId id="313" r:id="rId14"/>
    <p:sldId id="261" r:id="rId15"/>
    <p:sldId id="314" r:id="rId16"/>
    <p:sldId id="315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3C5715-9D03-4DED-8B55-537B8DA92F7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8D7A347-1227-4D63-BC77-3168A5FB7642}">
      <dgm:prSet phldrT="[Testo]" custT="1"/>
      <dgm:spPr>
        <a:solidFill>
          <a:schemeClr val="bg2"/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pPr algn="just"/>
          <a:r>
            <a:rPr lang="it-IT" sz="2400" b="1" dirty="0" smtClean="0">
              <a:solidFill>
                <a:srgbClr val="C00000"/>
              </a:solidFill>
            </a:rPr>
            <a:t>Occasione di apprendimento per consentire all’allievo di entrare in un rapporto personale con il sapere, affrontando compiti che conducono a prodotti di cui egli possa essere orgoglioso e che costituiscono oggetto di una valutazione più attendibile</a:t>
          </a:r>
        </a:p>
      </dgm:t>
    </dgm:pt>
    <dgm:pt modelId="{4622B1CC-1316-4B11-9F8F-77DDA3849C91}" type="parTrans" cxnId="{8FF01691-28A5-4E78-A556-4F33B9822B04}">
      <dgm:prSet/>
      <dgm:spPr/>
      <dgm:t>
        <a:bodyPr/>
        <a:lstStyle/>
        <a:p>
          <a:endParaRPr lang="it-IT"/>
        </a:p>
      </dgm:t>
    </dgm:pt>
    <dgm:pt modelId="{89DF14D6-225C-43B3-B255-2995429CA11C}" type="sibTrans" cxnId="{8FF01691-28A5-4E78-A556-4F33B9822B04}">
      <dgm:prSet/>
      <dgm:spPr/>
      <dgm:t>
        <a:bodyPr/>
        <a:lstStyle/>
        <a:p>
          <a:endParaRPr lang="it-IT"/>
        </a:p>
      </dgm:t>
    </dgm:pt>
    <dgm:pt modelId="{3B2184FA-9FC2-4E71-B1B8-3F225B167888}" type="pres">
      <dgm:prSet presAssocID="{F23C5715-9D03-4DED-8B55-537B8DA92F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6BADB29-1642-4158-A402-32DC62B626D4}" type="pres">
      <dgm:prSet presAssocID="{98D7A347-1227-4D63-BC77-3168A5FB7642}" presName="parentText" presStyleLbl="node1" presStyleIdx="0" presStyleCnt="1" custScaleY="550132" custLinFactNeighborX="2198" custLinFactNeighborY="1061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FF01691-28A5-4E78-A556-4F33B9822B04}" srcId="{F23C5715-9D03-4DED-8B55-537B8DA92F71}" destId="{98D7A347-1227-4D63-BC77-3168A5FB7642}" srcOrd="0" destOrd="0" parTransId="{4622B1CC-1316-4B11-9F8F-77DDA3849C91}" sibTransId="{89DF14D6-225C-43B3-B255-2995429CA11C}"/>
    <dgm:cxn modelId="{071AF420-A7FB-47FD-93F8-C594FB19BF89}" type="presOf" srcId="{98D7A347-1227-4D63-BC77-3168A5FB7642}" destId="{D6BADB29-1642-4158-A402-32DC62B626D4}" srcOrd="0" destOrd="0" presId="urn:microsoft.com/office/officeart/2005/8/layout/vList2"/>
    <dgm:cxn modelId="{4C222501-C10B-46B6-82D1-8138E4478B48}" type="presOf" srcId="{F23C5715-9D03-4DED-8B55-537B8DA92F71}" destId="{3B2184FA-9FC2-4E71-B1B8-3F225B167888}" srcOrd="0" destOrd="0" presId="urn:microsoft.com/office/officeart/2005/8/layout/vList2"/>
    <dgm:cxn modelId="{380B04F0-4A9A-4497-B011-948352544690}" type="presParOf" srcId="{3B2184FA-9FC2-4E71-B1B8-3F225B167888}" destId="{D6BADB29-1642-4158-A402-32DC62B626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ADB29-1642-4158-A402-32DC62B626D4}">
      <dsp:nvSpPr>
        <dsp:cNvPr id="0" name=""/>
        <dsp:cNvSpPr/>
      </dsp:nvSpPr>
      <dsp:spPr>
        <a:xfrm>
          <a:off x="0" y="661948"/>
          <a:ext cx="6840760" cy="199338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C00000"/>
              </a:solidFill>
            </a:rPr>
            <a:t>Occasione di apprendimento per consentire all’allievo di entrare in un rapporto personale con il sapere, affrontando compiti che conducono a prodotti di cui egli possa essere orgoglioso e che costituiscono oggetto di una valutazione più attendibile</a:t>
          </a:r>
        </a:p>
      </dsp:txBody>
      <dsp:txXfrm>
        <a:off x="97309" y="759257"/>
        <a:ext cx="6646142" cy="1798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650E1-FBE0-485D-8C15-BE76C531ED59}" type="datetimeFigureOut">
              <a:rPr lang="it-IT" smtClean="0"/>
              <a:pPr/>
              <a:t>03/04/2019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BB920-A1F1-460F-BD34-89EE9BD9F7F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5156317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Andrea Bello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12804-A899-4031-88D8-1C504DC6A41A}" type="datetimeFigureOut">
              <a:rPr lang="it-IT" smtClean="0"/>
              <a:pPr/>
              <a:t>03/04/2019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24B95-D531-40E5-881B-00A0E2CDF8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7465855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altLang="it-IT" smtClean="0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20F029-4A48-46F1-80AC-0EEFDA5B0BFD}" type="slidenum">
              <a:rPr lang="it-IT" smtClean="0"/>
              <a:pPr>
                <a:defRPr/>
              </a:pPr>
              <a:t>8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8D5C-03E2-4191-AB3A-6AF163AE744C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23B7-F1B3-41A6-9561-EB8CFEB444BB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C37F1-8F59-4AB1-89A9-BFAD45E96056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78929-4CE7-41D5-9FB5-46E003A0EF90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3050-977C-4578-90EE-1C01BCC8F783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0788-D9BE-41CA-B908-B2A9507B5BB4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74F8-1671-4E8F-ABDC-7F73CF412844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EC7A-7167-4F2A-AD72-5A8AC553BC78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3E7B-F522-4565-B0B6-732E2BEE18F0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21817-49A5-4D24-8D36-4742D588D59D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B0E0-0643-4100-BD1D-F7A93F6B6C71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71183B-40D2-440D-9DA7-F2F4F9A0E5AF}" type="datetime1">
              <a:rPr lang="it-IT" smtClean="0"/>
              <a:pPr/>
              <a:t>03/04/2019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600" b="1" dirty="0" smtClean="0">
                <a:solidFill>
                  <a:srgbClr val="002060"/>
                </a:solidFill>
                <a:latin typeface="Georgia" pitchFamily="18" charset="0"/>
              </a:rPr>
              <a:t>LA DOCUMENTAZIONE DIDATTICA </a:t>
            </a:r>
            <a:br>
              <a:rPr lang="it-IT" sz="36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it-IT" sz="3600" b="1" dirty="0" smtClean="0">
                <a:solidFill>
                  <a:srgbClr val="002060"/>
                </a:solidFill>
                <a:latin typeface="Georgia" pitchFamily="18" charset="0"/>
              </a:rPr>
              <a:t>E AMMINISTRATIVA</a:t>
            </a:r>
            <a:endParaRPr lang="it-IT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800" b="1" dirty="0" smtClean="0">
                <a:latin typeface="Georgia" pitchFamily="18" charset="0"/>
              </a:rPr>
              <a:t>IL PIANO TRIENNALE DELL’OFFERTA FORMATIVA  (PTOF)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b="1" dirty="0" smtClean="0">
                <a:latin typeface="Georgia" pitchFamily="18" charset="0"/>
              </a:rPr>
              <a:t>IL PROGETTO FORMATIVO INDIVIDUALE (PFI</a:t>
            </a:r>
            <a:r>
              <a:rPr lang="it-IT" sz="2800" b="1" dirty="0" smtClean="0">
                <a:latin typeface="Georgia" pitchFamily="18" charset="0"/>
              </a:rPr>
              <a:t>) e IL BILANCIO PERSONALE</a:t>
            </a:r>
            <a:endParaRPr lang="it-IT" sz="2800" b="1" dirty="0" smtClean="0">
              <a:latin typeface="Georg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800" b="1" dirty="0" smtClean="0">
                <a:latin typeface="Georgia" pitchFamily="18" charset="0"/>
              </a:rPr>
              <a:t>LE UNITA’ </a:t>
            </a:r>
            <a:r>
              <a:rPr lang="it-IT" sz="2800" b="1" dirty="0" err="1" smtClean="0">
                <a:latin typeface="Georgia" pitchFamily="18" charset="0"/>
              </a:rPr>
              <a:t>DI</a:t>
            </a:r>
            <a:r>
              <a:rPr lang="it-IT" sz="2800" b="1" dirty="0" smtClean="0">
                <a:latin typeface="Georgia" pitchFamily="18" charset="0"/>
              </a:rPr>
              <a:t> APPRENDOMENTO (UDA)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b="1" dirty="0" smtClean="0">
                <a:latin typeface="Georgia" pitchFamily="18" charset="0"/>
              </a:rPr>
              <a:t>I DOCUMENTI PER I PERCORSI </a:t>
            </a:r>
            <a:r>
              <a:rPr lang="it-IT" sz="2800" b="1" dirty="0" err="1" smtClean="0">
                <a:latin typeface="Georgia" pitchFamily="18" charset="0"/>
              </a:rPr>
              <a:t>……</a:t>
            </a:r>
            <a:r>
              <a:rPr lang="it-IT" sz="2800" b="1" dirty="0" smtClean="0">
                <a:latin typeface="Georgia" pitchFamily="18" charset="0"/>
              </a:rPr>
              <a:t>..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b="1" dirty="0" smtClean="0">
                <a:latin typeface="Georgia" pitchFamily="18" charset="0"/>
              </a:rPr>
              <a:t>CURRICULUM DELLO STUDENTE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b="1" dirty="0" smtClean="0">
                <a:latin typeface="Georgia" pitchFamily="18" charset="0"/>
              </a:rPr>
              <a:t>IL DIPLOMA CONCLUSIVO</a:t>
            </a:r>
          </a:p>
          <a:p>
            <a:pPr marL="0" indent="0">
              <a:buNone/>
            </a:pPr>
            <a:endParaRPr lang="it-IT" sz="2400" b="1" dirty="0" smtClean="0">
              <a:latin typeface="Georgia" pitchFamily="18" charset="0"/>
            </a:endParaRPr>
          </a:p>
          <a:p>
            <a:pPr marL="0" indent="0" algn="just">
              <a:buNone/>
            </a:pPr>
            <a:endParaRPr lang="it-IT" sz="2800" b="1" dirty="0" smtClean="0">
              <a:latin typeface="Georgia" pitchFamily="18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9940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 smtClean="0"/>
              <a:t>IL CURRICULUM DELLO STUDENTE</a:t>
            </a:r>
            <a:endParaRPr lang="it-IT" sz="36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Il tutto è regolamentato </a:t>
            </a:r>
            <a:r>
              <a:rPr lang="it-IT" b="1" dirty="0" smtClean="0">
                <a:solidFill>
                  <a:srgbClr val="00B0F0"/>
                </a:solidFill>
              </a:rPr>
              <a:t>dall’art. 21 del </a:t>
            </a:r>
            <a:r>
              <a:rPr lang="it-IT" b="1" dirty="0" err="1" smtClean="0">
                <a:solidFill>
                  <a:srgbClr val="00B0F0"/>
                </a:solidFill>
              </a:rPr>
              <a:t>D.lgs</a:t>
            </a:r>
            <a:r>
              <a:rPr lang="it-IT" b="1" dirty="0" smtClean="0">
                <a:solidFill>
                  <a:srgbClr val="00B0F0"/>
                </a:solidFill>
              </a:rPr>
              <a:t> n. 62/2017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Nello specifico, saranno riportate:</a:t>
            </a:r>
          </a:p>
          <a:p>
            <a:r>
              <a:rPr lang="it-IT" dirty="0" smtClean="0"/>
              <a:t>Le </a:t>
            </a:r>
            <a:r>
              <a:rPr lang="it-IT" b="1" dirty="0" smtClean="0"/>
              <a:t>discipline studiate</a:t>
            </a:r>
            <a:r>
              <a:rPr lang="it-IT" dirty="0" smtClean="0"/>
              <a:t> nel corso degli anni, con relativo monte ore</a:t>
            </a:r>
          </a:p>
          <a:p>
            <a:r>
              <a:rPr lang="it-IT" dirty="0" smtClean="0"/>
              <a:t>I </a:t>
            </a:r>
            <a:r>
              <a:rPr lang="it-IT" b="1" dirty="0" smtClean="0"/>
              <a:t>risultati conseguiti</a:t>
            </a:r>
            <a:r>
              <a:rPr lang="it-IT" dirty="0" smtClean="0"/>
              <a:t> nelle singole </a:t>
            </a:r>
            <a:r>
              <a:rPr lang="it-IT" b="1" dirty="0" smtClean="0"/>
              <a:t>prove Invalsi</a:t>
            </a:r>
            <a:r>
              <a:rPr lang="it-IT" dirty="0" smtClean="0"/>
              <a:t> </a:t>
            </a:r>
          </a:p>
          <a:p>
            <a:pPr>
              <a:buNone/>
            </a:pPr>
            <a:r>
              <a:rPr lang="it-IT" dirty="0" smtClean="0"/>
              <a:t>    (italiano, matematica, inglese)</a:t>
            </a:r>
          </a:p>
          <a:p>
            <a:r>
              <a:rPr lang="it-IT" dirty="0" smtClean="0"/>
              <a:t>La certificazione delle </a:t>
            </a:r>
            <a:r>
              <a:rPr lang="it-IT" b="1" dirty="0" smtClean="0"/>
              <a:t>abilità nella lingua inglese</a:t>
            </a:r>
            <a:endParaRPr lang="it-IT" dirty="0" smtClean="0"/>
          </a:p>
          <a:p>
            <a:r>
              <a:rPr lang="it-IT" dirty="0" smtClean="0"/>
              <a:t>Le attività svolte in ambito extra-scolastico: eventuale</a:t>
            </a:r>
            <a:r>
              <a:rPr lang="it-IT" b="1" dirty="0" smtClean="0"/>
              <a:t>  volontariato, sport, musica</a:t>
            </a:r>
            <a:endParaRPr lang="it-IT" dirty="0" smtClean="0"/>
          </a:p>
          <a:p>
            <a:r>
              <a:rPr lang="it-IT" dirty="0" smtClean="0"/>
              <a:t>Le attività svolte nel corso dell’</a:t>
            </a:r>
            <a:r>
              <a:rPr lang="it-IT" b="1" dirty="0" smtClean="0"/>
              <a:t>alternanza scuola-lavoro</a:t>
            </a:r>
            <a:endParaRPr lang="it-IT" dirty="0" smtClean="0"/>
          </a:p>
          <a:p>
            <a:r>
              <a:rPr lang="it-IT" dirty="0" smtClean="0"/>
              <a:t>Altre eventuali </a:t>
            </a:r>
            <a:r>
              <a:rPr lang="it-IT" b="1" dirty="0" smtClean="0"/>
              <a:t>certificazioni conseguite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8883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7"/>
          <p:cNvGrpSpPr/>
          <p:nvPr/>
        </p:nvGrpSpPr>
        <p:grpSpPr>
          <a:xfrm>
            <a:off x="357158" y="285728"/>
            <a:ext cx="7215238" cy="6264696"/>
            <a:chOff x="432321" y="332656"/>
            <a:chExt cx="9432422" cy="6264696"/>
          </a:xfrm>
        </p:grpSpPr>
        <p:sp>
          <p:nvSpPr>
            <p:cNvPr id="28" name="Rettangolo arrotondato 27"/>
            <p:cNvSpPr/>
            <p:nvPr/>
          </p:nvSpPr>
          <p:spPr>
            <a:xfrm>
              <a:off x="1368426" y="332656"/>
              <a:ext cx="8029365" cy="648072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IL DIPLOMA </a:t>
              </a:r>
              <a:r>
                <a:rPr lang="it-IT" altLang="it-IT" sz="1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</a:t>
              </a:r>
              <a:r>
                <a:rPr lang="it-IT" altLang="it-IT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ISTRUZIONE PROFESSIONALE</a:t>
              </a:r>
              <a:endParaRPr lang="it-IT" altLang="it-IT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ttangolo arrotondato 31"/>
            <p:cNvSpPr/>
            <p:nvPr/>
          </p:nvSpPr>
          <p:spPr>
            <a:xfrm>
              <a:off x="432321" y="3904556"/>
              <a:ext cx="2808312" cy="146866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attesta l’indirizzo e la durata del corso di studi e il punteggio complessivo ottenuto</a:t>
              </a:r>
            </a:p>
          </p:txBody>
        </p:sp>
        <p:sp>
          <p:nvSpPr>
            <p:cNvPr id="20" name="Freccia a destra con strisce 19"/>
            <p:cNvSpPr/>
            <p:nvPr/>
          </p:nvSpPr>
          <p:spPr>
            <a:xfrm rot="5400000">
              <a:off x="4380372" y="1114769"/>
              <a:ext cx="1071570" cy="936105"/>
            </a:xfrm>
            <a:prstGeom prst="stripedRightArrow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Rettangolo arrotondato 25"/>
            <p:cNvSpPr/>
            <p:nvPr/>
          </p:nvSpPr>
          <p:spPr>
            <a:xfrm>
              <a:off x="2280978" y="2690110"/>
              <a:ext cx="4608511" cy="785818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 percorsi si concludono con l’esame di Stato</a:t>
              </a:r>
            </a:p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Diploma di Istruzione Professionale</a:t>
              </a:r>
            </a:p>
          </p:txBody>
        </p:sp>
        <p:sp>
          <p:nvSpPr>
            <p:cNvPr id="29" name="Rettangolo arrotondato 28"/>
            <p:cNvSpPr/>
            <p:nvPr/>
          </p:nvSpPr>
          <p:spPr>
            <a:xfrm>
              <a:off x="432321" y="5661248"/>
              <a:ext cx="2808312" cy="648072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contiene l’indicazione del codice ATECO</a:t>
              </a:r>
            </a:p>
          </p:txBody>
        </p:sp>
        <p:sp>
          <p:nvSpPr>
            <p:cNvPr id="30" name="Rettangolo arrotondato 29"/>
            <p:cNvSpPr/>
            <p:nvPr/>
          </p:nvSpPr>
          <p:spPr>
            <a:xfrm>
              <a:off x="6222521" y="4365104"/>
              <a:ext cx="3362051" cy="633722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è allegato il curriculum della studentessa e dello studente</a:t>
              </a:r>
            </a:p>
          </p:txBody>
        </p:sp>
        <p:sp>
          <p:nvSpPr>
            <p:cNvPr id="35" name="Rettangolo arrotondato 34"/>
            <p:cNvSpPr/>
            <p:nvPr/>
          </p:nvSpPr>
          <p:spPr>
            <a:xfrm>
              <a:off x="6315911" y="5171542"/>
              <a:ext cx="3455442" cy="633722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eventuale riferimento N.U.P.</a:t>
              </a:r>
            </a:p>
          </p:txBody>
        </p:sp>
        <p:sp>
          <p:nvSpPr>
            <p:cNvPr id="39" name="Rettangolo arrotondato 38"/>
            <p:cNvSpPr/>
            <p:nvPr/>
          </p:nvSpPr>
          <p:spPr>
            <a:xfrm>
              <a:off x="6409301" y="5963630"/>
              <a:ext cx="3455442" cy="633722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eventuali crediti IFTS</a:t>
              </a:r>
            </a:p>
          </p:txBody>
        </p:sp>
        <p:cxnSp>
          <p:nvCxnSpPr>
            <p:cNvPr id="3" name="Connettore 1 2"/>
            <p:cNvCxnSpPr>
              <a:stCxn id="26" idx="2"/>
            </p:cNvCxnSpPr>
            <p:nvPr/>
          </p:nvCxnSpPr>
          <p:spPr>
            <a:xfrm rot="5400000">
              <a:off x="3182953" y="4877965"/>
              <a:ext cx="2804562" cy="2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2 6"/>
            <p:cNvCxnSpPr>
              <a:endCxn id="39" idx="1"/>
            </p:cNvCxnSpPr>
            <p:nvPr/>
          </p:nvCxnSpPr>
          <p:spPr>
            <a:xfrm>
              <a:off x="4585233" y="6280491"/>
              <a:ext cx="18240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2 8"/>
            <p:cNvCxnSpPr>
              <a:endCxn id="35" idx="1"/>
            </p:cNvCxnSpPr>
            <p:nvPr/>
          </p:nvCxnSpPr>
          <p:spPr>
            <a:xfrm>
              <a:off x="4585233" y="5488403"/>
              <a:ext cx="17306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2 10"/>
            <p:cNvCxnSpPr>
              <a:endCxn id="30" idx="1"/>
            </p:cNvCxnSpPr>
            <p:nvPr/>
          </p:nvCxnSpPr>
          <p:spPr>
            <a:xfrm>
              <a:off x="4585233" y="4681965"/>
              <a:ext cx="16372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2 13"/>
            <p:cNvCxnSpPr/>
            <p:nvPr/>
          </p:nvCxnSpPr>
          <p:spPr>
            <a:xfrm flipH="1">
              <a:off x="3234030" y="4690374"/>
              <a:ext cx="133214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2 16"/>
            <p:cNvCxnSpPr/>
            <p:nvPr/>
          </p:nvCxnSpPr>
          <p:spPr>
            <a:xfrm flipH="1">
              <a:off x="3240633" y="5963630"/>
              <a:ext cx="1344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62338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FASCICOLO PERSONALE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Allo scopo di dare adeguata documentazione al percorso formativo di ogni alunno, la C.M. n. </a:t>
            </a:r>
            <a:r>
              <a:rPr lang="it-IT" dirty="0" smtClean="0"/>
              <a:t>339/92ha istituito </a:t>
            </a:r>
            <a:r>
              <a:rPr lang="it-IT" dirty="0" smtClean="0"/>
              <a:t>il FASCICOLO PERSONALE DELL‟ALUNNO che </a:t>
            </a:r>
            <a:r>
              <a:rPr lang="it-IT" dirty="0" smtClean="0"/>
              <a:t>contiene </a:t>
            </a:r>
            <a:r>
              <a:rPr lang="it-IT" dirty="0" smtClean="0"/>
              <a:t>ogni elemento significativo di conoscenza </a:t>
            </a:r>
            <a:r>
              <a:rPr lang="it-IT" dirty="0" smtClean="0"/>
              <a:t>dell’alunno </a:t>
            </a:r>
            <a:r>
              <a:rPr lang="it-IT" dirty="0" smtClean="0"/>
              <a:t>e di documentazione della sua esperienza </a:t>
            </a:r>
            <a:r>
              <a:rPr lang="it-IT" dirty="0" smtClean="0"/>
              <a:t>scolastica:</a:t>
            </a:r>
          </a:p>
          <a:p>
            <a:r>
              <a:rPr lang="it-IT" dirty="0" smtClean="0"/>
              <a:t>Dati </a:t>
            </a:r>
            <a:r>
              <a:rPr lang="it-IT" dirty="0" smtClean="0"/>
              <a:t>anagrafici </a:t>
            </a:r>
            <a:r>
              <a:rPr lang="it-IT" dirty="0" err="1" smtClean="0"/>
              <a:t>dell</a:t>
            </a:r>
            <a:r>
              <a:rPr lang="it-IT" dirty="0" smtClean="0"/>
              <a:t>‟alunno</a:t>
            </a:r>
          </a:p>
          <a:p>
            <a:r>
              <a:rPr lang="it-IT" dirty="0" smtClean="0"/>
              <a:t>Notizie </a:t>
            </a:r>
            <a:r>
              <a:rPr lang="it-IT" dirty="0" smtClean="0"/>
              <a:t>relative </a:t>
            </a:r>
            <a:r>
              <a:rPr lang="it-IT" dirty="0" err="1" smtClean="0"/>
              <a:t>all</a:t>
            </a:r>
            <a:r>
              <a:rPr lang="it-IT" dirty="0" smtClean="0"/>
              <a:t>‟alunno</a:t>
            </a:r>
          </a:p>
          <a:p>
            <a:r>
              <a:rPr lang="it-IT" dirty="0" smtClean="0"/>
              <a:t>Notizie </a:t>
            </a:r>
            <a:r>
              <a:rPr lang="it-IT" dirty="0" smtClean="0"/>
              <a:t>relative alla </a:t>
            </a:r>
            <a:r>
              <a:rPr lang="it-IT" dirty="0" smtClean="0"/>
              <a:t>famiglia</a:t>
            </a:r>
          </a:p>
          <a:p>
            <a:r>
              <a:rPr lang="it-IT" dirty="0" smtClean="0"/>
              <a:t> </a:t>
            </a:r>
            <a:r>
              <a:rPr lang="it-IT" dirty="0" smtClean="0"/>
              <a:t>Strumenti di osservazione (</a:t>
            </a:r>
            <a:r>
              <a:rPr lang="it-IT" dirty="0" smtClean="0"/>
              <a:t>Griglie)</a:t>
            </a:r>
          </a:p>
          <a:p>
            <a:r>
              <a:rPr lang="it-IT" dirty="0" smtClean="0"/>
              <a:t>Documenti relativi alle certificazioni DVA e DSA </a:t>
            </a:r>
          </a:p>
          <a:p>
            <a:r>
              <a:rPr lang="it-IT" dirty="0" smtClean="0"/>
              <a:t>Documenti </a:t>
            </a:r>
            <a:r>
              <a:rPr lang="it-IT" dirty="0" smtClean="0"/>
              <a:t>di valutazione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Andrea Bello - IIS BERTACCHI - Lecco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NULLA 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it-IT" dirty="0" smtClean="0"/>
              <a:t>Il nulla osta è un atto introdotto a livello normativo </a:t>
            </a:r>
            <a:endParaRPr lang="it-IT" dirty="0" smtClean="0"/>
          </a:p>
          <a:p>
            <a:pPr fontAlgn="base">
              <a:buNone/>
            </a:pPr>
            <a:r>
              <a:rPr lang="it-IT" dirty="0" smtClean="0"/>
              <a:t>dall’art</a:t>
            </a:r>
            <a:r>
              <a:rPr lang="it-IT" dirty="0" smtClean="0"/>
              <a:t>. 4 del R.D. 04 maggio 1925, n. 653, non </a:t>
            </a:r>
            <a:r>
              <a:rPr lang="it-IT" dirty="0" smtClean="0"/>
              <a:t>abrogato  </a:t>
            </a:r>
          </a:p>
          <a:p>
            <a:pPr fontAlgn="base">
              <a:buNone/>
            </a:pPr>
            <a:r>
              <a:rPr lang="it-IT" dirty="0" smtClean="0"/>
              <a:t>e</a:t>
            </a:r>
            <a:r>
              <a:rPr lang="it-IT" dirty="0" smtClean="0"/>
              <a:t>, quindi, norma tuttora in vigore:</a:t>
            </a:r>
          </a:p>
          <a:p>
            <a:pPr>
              <a:buNone/>
            </a:pPr>
            <a:r>
              <a:rPr lang="it-IT" dirty="0" smtClean="0"/>
              <a:t>È un atto dovuto  e consiste in una </a:t>
            </a:r>
            <a:r>
              <a:rPr lang="it-IT" dirty="0" smtClean="0"/>
              <a:t>dichiarazione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rilasciata </a:t>
            </a:r>
            <a:r>
              <a:rPr lang="it-IT" dirty="0" smtClean="0"/>
              <a:t>dal dirigente scolastico della scuola in cui è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iscritto </a:t>
            </a:r>
            <a:r>
              <a:rPr lang="it-IT" dirty="0" smtClean="0"/>
              <a:t>lo studente che desidera trasferirsi, nella quale si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attesta </a:t>
            </a:r>
            <a:r>
              <a:rPr lang="it-IT" dirty="0" smtClean="0"/>
              <a:t>che non vi sono impedimenti per il trasferimento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ad </a:t>
            </a:r>
            <a:r>
              <a:rPr lang="it-IT" dirty="0" smtClean="0"/>
              <a:t>altra scuola.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È rilasciato su richiesta del genitore e viene trasmesso dalla </a:t>
            </a:r>
          </a:p>
          <a:p>
            <a:pPr>
              <a:buNone/>
            </a:pPr>
            <a:r>
              <a:rPr lang="it-IT" dirty="0" smtClean="0"/>
              <a:t>Scuola di provenienza a quella di destinazione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olo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 smtClean="0"/>
              <a:t>CONSERVAZIONE E ARCHIVIAZIONE </a:t>
            </a:r>
            <a:br>
              <a:rPr lang="it-IT" sz="3200" dirty="0" smtClean="0"/>
            </a:br>
            <a:r>
              <a:rPr lang="it-IT" sz="3200" dirty="0" smtClean="0"/>
              <a:t>DEI DOCUMENTI </a:t>
            </a:r>
            <a:endParaRPr lang="it-IT" sz="3200" dirty="0"/>
          </a:p>
        </p:txBody>
      </p:sp>
      <p:sp>
        <p:nvSpPr>
          <p:cNvPr id="17" name="Segnaposto contenuto 1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 vari documenti prodotti digitalmente vengono archiviati in un fascicolo digitale tramite la segreteria digitale ed il registro elettronico.</a:t>
            </a:r>
          </a:p>
          <a:p>
            <a:r>
              <a:rPr lang="it-IT" sz="2800" dirty="0" smtClean="0"/>
              <a:t>Esiste ancora, per i documenti cartacei il fascicolo, depositato in segreteria e conservato dalla scuola in archivio a tempo indeterminato.</a:t>
            </a:r>
            <a:endParaRPr lang="it-IT" sz="2800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1553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CONLSERVAZIONE DIGITALE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CODICE DALL’AMMINISTRAZIONE DIGITALE (CAD)</a:t>
            </a:r>
          </a:p>
          <a:p>
            <a:pPr>
              <a:buNone/>
            </a:pPr>
            <a:r>
              <a:rPr lang="it-IT" b="1" dirty="0" smtClean="0">
                <a:solidFill>
                  <a:srgbClr val="002060"/>
                </a:solidFill>
              </a:rPr>
              <a:t>D. </a:t>
            </a:r>
            <a:r>
              <a:rPr lang="it-IT" b="1" dirty="0" err="1" smtClean="0">
                <a:solidFill>
                  <a:srgbClr val="002060"/>
                </a:solidFill>
              </a:rPr>
              <a:t>Lgs</a:t>
            </a:r>
            <a:r>
              <a:rPr lang="it-IT" b="1" dirty="0" smtClean="0">
                <a:solidFill>
                  <a:srgbClr val="002060"/>
                </a:solidFill>
              </a:rPr>
              <a:t>. 13 dicembre 2017 n. </a:t>
            </a:r>
            <a:r>
              <a:rPr lang="it-IT" b="1" dirty="0" smtClean="0">
                <a:solidFill>
                  <a:srgbClr val="002060"/>
                </a:solidFill>
              </a:rPr>
              <a:t>217 </a:t>
            </a:r>
            <a:r>
              <a:rPr lang="it-IT" dirty="0" smtClean="0"/>
              <a:t>- </a:t>
            </a:r>
            <a:r>
              <a:rPr lang="it-IT" dirty="0" smtClean="0"/>
              <a:t>Disposizioni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Integrative e </a:t>
            </a:r>
            <a:r>
              <a:rPr lang="it-IT" dirty="0" smtClean="0"/>
              <a:t>correttive al D. </a:t>
            </a:r>
            <a:r>
              <a:rPr lang="it-IT" dirty="0" err="1" smtClean="0"/>
              <a:t>Lgs</a:t>
            </a:r>
            <a:r>
              <a:rPr lang="it-IT" dirty="0" smtClean="0"/>
              <a:t>. 26 agosto 2016 n. 179,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Concernente modifiche </a:t>
            </a:r>
            <a:r>
              <a:rPr lang="it-IT" dirty="0" smtClean="0"/>
              <a:t>ed integrazioni al CAD di cui al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D</a:t>
            </a:r>
            <a:r>
              <a:rPr lang="it-IT" dirty="0" smtClean="0"/>
              <a:t>. </a:t>
            </a:r>
            <a:r>
              <a:rPr lang="it-IT" dirty="0" err="1" smtClean="0"/>
              <a:t>Lgs</a:t>
            </a:r>
            <a:r>
              <a:rPr lang="it-IT" dirty="0" smtClean="0"/>
              <a:t>. </a:t>
            </a:r>
            <a:r>
              <a:rPr lang="it-IT" dirty="0" smtClean="0"/>
              <a:t>7 marzo </a:t>
            </a:r>
            <a:r>
              <a:rPr lang="it-IT" dirty="0" smtClean="0"/>
              <a:t>2005 n. 82 ai sensi dell’art. 1 della legge </a:t>
            </a:r>
            <a:r>
              <a:rPr lang="it-IT" dirty="0" smtClean="0"/>
              <a:t>7</a:t>
            </a:r>
          </a:p>
          <a:p>
            <a:pPr>
              <a:buNone/>
            </a:pPr>
            <a:r>
              <a:rPr lang="it-IT" dirty="0" smtClean="0"/>
              <a:t>Agosto 2015 </a:t>
            </a:r>
            <a:r>
              <a:rPr lang="it-IT" dirty="0" smtClean="0"/>
              <a:t>n. 124, in materia di riorganizzazione </a:t>
            </a:r>
            <a:r>
              <a:rPr lang="it-IT" dirty="0" smtClean="0"/>
              <a:t>delle</a:t>
            </a:r>
          </a:p>
          <a:p>
            <a:pPr>
              <a:buNone/>
            </a:pPr>
            <a:r>
              <a:rPr lang="it-IT" dirty="0" smtClean="0"/>
              <a:t>amministrazioni pubbliche. </a:t>
            </a:r>
            <a:r>
              <a:rPr lang="it-IT" sz="1400" b="1" dirty="0" smtClean="0">
                <a:solidFill>
                  <a:srgbClr val="002060"/>
                </a:solidFill>
              </a:rPr>
              <a:t>IN VIGORE DAL 27 GENNAIO 2018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LE LINEE GUIDA – AGENZIA PER L’IALIA DIGITALE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 (AGID)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DOCUMENTI INFORMATICI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Art. 40 Formazione di documenti </a:t>
            </a:r>
            <a:r>
              <a:rPr lang="it-IT" b="1" dirty="0" smtClean="0">
                <a:solidFill>
                  <a:srgbClr val="002060"/>
                </a:solidFill>
              </a:rPr>
              <a:t>informatici. </a:t>
            </a:r>
            <a:r>
              <a:rPr lang="it-IT" dirty="0" smtClean="0"/>
              <a:t>Le pubbliche amministrazioni formano gli originali dei propri documenti (inclusi quelli inerenti ad albi, elenchi e pubblici registri) con mezzi informatici secondo le disposizioni di cui al presente codice e le Linee guida</a:t>
            </a:r>
            <a:r>
              <a:rPr lang="it-IT" dirty="0" smtClean="0"/>
              <a:t>.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Art. 41 Procedimento e fascicolo informatico </a:t>
            </a:r>
            <a:endParaRPr lang="it-IT" b="1" dirty="0" smtClean="0">
              <a:solidFill>
                <a:srgbClr val="002060"/>
              </a:solidFill>
            </a:endParaRPr>
          </a:p>
          <a:p>
            <a:r>
              <a:rPr lang="it-IT" dirty="0" smtClean="0"/>
              <a:t>1</a:t>
            </a:r>
            <a:r>
              <a:rPr lang="it-IT" dirty="0" smtClean="0"/>
              <a:t>. Le PA gestiscono i procedimenti amministrativi utilizzando le tecnologie dell’informazione e della comunicazione. Per ciascun procedimento amministrativo di loro competenza, esse forniscono gli opportuni servizi di interoperabilità e cooperazione applicativa. </a:t>
            </a:r>
            <a:endParaRPr lang="it-IT" dirty="0" smtClean="0"/>
          </a:p>
          <a:p>
            <a:r>
              <a:rPr lang="it-IT" dirty="0" smtClean="0"/>
              <a:t>2</a:t>
            </a:r>
            <a:r>
              <a:rPr lang="it-IT" dirty="0" smtClean="0"/>
              <a:t>. La PA titolare del procedimento raccoglie in un fascicolo informatico gli atti, i documenti e i dati del procedimento medesimo da chiunque formati.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002060"/>
                </a:solidFill>
                <a:latin typeface="Georgia" pitchFamily="18" charset="0"/>
              </a:rPr>
              <a:t>LA DOCUMENTAZIONE DIDATTICA </a:t>
            </a:r>
            <a:br>
              <a:rPr lang="it-IT" sz="3200" b="1" dirty="0">
                <a:solidFill>
                  <a:srgbClr val="002060"/>
                </a:solidFill>
                <a:latin typeface="Georgia" pitchFamily="18" charset="0"/>
              </a:rPr>
            </a:br>
            <a:r>
              <a:rPr lang="it-IT" sz="3200" b="1" dirty="0">
                <a:solidFill>
                  <a:srgbClr val="002060"/>
                </a:solidFill>
                <a:latin typeface="Georgia" pitchFamily="18" charset="0"/>
              </a:rPr>
              <a:t>E AMMINISTRATIVA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dirty="0" smtClean="0"/>
              <a:t>CERTIFICAFIONE DELLE COMPETENZE (SCUOLA SEC. DI 1° GRADO);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 smtClean="0"/>
              <a:t>ATTESTATO SUPERAMENTO ESAME DEL 1° CICLO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 smtClean="0"/>
              <a:t>FASCICOLO PERSONALE (SCUOLA PRIMO GRADO)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 smtClean="0"/>
              <a:t>PATTO DI CORRESPONSABILITA’ 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 smtClean="0"/>
              <a:t>TRATTAMENTO E PROTEZIONE DEI DATI PERSONALI</a:t>
            </a:r>
          </a:p>
          <a:p>
            <a:pPr marL="514350" indent="-514350">
              <a:buFont typeface="+mj-lt"/>
              <a:buAutoNum type="alphaLcParenR"/>
            </a:pPr>
            <a:r>
              <a:rPr lang="it-IT" dirty="0" smtClean="0"/>
              <a:t>NULLA OSTA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6335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b="1" dirty="0" smtClean="0">
                <a:solidFill>
                  <a:srgbClr val="002060"/>
                </a:solidFill>
                <a:latin typeface="Georgia" pitchFamily="18" charset="0"/>
              </a:rPr>
              <a:t>IL PTOF</a:t>
            </a:r>
            <a:endParaRPr lang="it-IT" sz="48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2"/>
          </p:nvPr>
        </p:nvSpPr>
        <p:spPr>
          <a:xfrm>
            <a:off x="428596" y="1571612"/>
            <a:ext cx="3028952" cy="4572000"/>
          </a:xfrm>
        </p:spPr>
        <p:txBody>
          <a:bodyPr>
            <a:normAutofit/>
          </a:bodyPr>
          <a:lstStyle/>
          <a:p>
            <a:endParaRPr lang="it-IT" sz="2000" dirty="0" smtClean="0">
              <a:latin typeface="Georgia" pitchFamily="18" charset="0"/>
            </a:endParaRPr>
          </a:p>
          <a:p>
            <a:endParaRPr lang="it-IT" sz="2000" dirty="0" smtClean="0">
              <a:latin typeface="Georgia" pitchFamily="18" charset="0"/>
            </a:endParaRPr>
          </a:p>
          <a:p>
            <a:r>
              <a:rPr lang="it-IT" sz="2000" dirty="0" smtClean="0">
                <a:latin typeface="Georgia" pitchFamily="18" charset="0"/>
              </a:rPr>
              <a:t>Per la progettazione e gestione dei Piani triennali dell’offerta formativa, le istituzioni scolastiche di </a:t>
            </a:r>
            <a:r>
              <a:rPr lang="it-IT" sz="2000" dirty="0" err="1" smtClean="0">
                <a:latin typeface="Georgia" pitchFamily="18" charset="0"/>
              </a:rPr>
              <a:t>I.P.</a:t>
            </a:r>
            <a:r>
              <a:rPr lang="it-IT" sz="2000" dirty="0" smtClean="0">
                <a:latin typeface="Georgia" pitchFamily="18" charset="0"/>
              </a:rPr>
              <a:t>, ai sensi dell’articolo 6, comma1, lettere a) e b) del decreto legislativo, n. 61 possono utilizzare: </a:t>
            </a:r>
            <a:endParaRPr lang="it-IT" sz="2000" dirty="0">
              <a:latin typeface="Georgia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4071934" y="1714520"/>
            <a:ext cx="4614866" cy="457200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sz="2000" dirty="0" smtClean="0">
                <a:latin typeface="Georgia" pitchFamily="18" charset="0"/>
              </a:rPr>
              <a:t>La quota di autonomia del 20% dell’orario complessivo del biennio, nonché dell’orario complessivo del triennio, per il perseguimento degli obiettivi di apprendimento relativi al profilo di </a:t>
            </a:r>
            <a:r>
              <a:rPr lang="it-IT" sz="2000" dirty="0" err="1" smtClean="0">
                <a:latin typeface="Georgia" pitchFamily="18" charset="0"/>
              </a:rPr>
              <a:t>uscita……</a:t>
            </a:r>
            <a:r>
              <a:rPr lang="it-IT" sz="2000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it-IT" sz="2000" dirty="0" smtClean="0">
              <a:latin typeface="Georgia" pitchFamily="18" charset="0"/>
            </a:endParaRPr>
          </a:p>
          <a:p>
            <a:pPr>
              <a:buNone/>
            </a:pPr>
            <a:r>
              <a:rPr lang="it-IT" sz="2000" dirty="0" smtClean="0">
                <a:latin typeface="Georgia" pitchFamily="18" charset="0"/>
              </a:rPr>
              <a:t>     Gli spazi di flessibilità, in coerenza con gli indirizzi attivati e con i profili di uscita, entro il 40 percento dell’orario complessivo previsto per il terzo, </a:t>
            </a:r>
            <a:r>
              <a:rPr lang="it-IT" sz="2000" dirty="0" err="1" smtClean="0">
                <a:latin typeface="Georgia" pitchFamily="18" charset="0"/>
              </a:rPr>
              <a:t>quart</a:t>
            </a:r>
            <a:r>
              <a:rPr lang="it-IT" sz="2000" dirty="0" smtClean="0">
                <a:latin typeface="Georgia" pitchFamily="18" charset="0"/>
              </a:rPr>
              <a:t> o e quinto anno, nell’ambito dell’organico</a:t>
            </a:r>
            <a:endParaRPr lang="it-IT" sz="2000" dirty="0">
              <a:latin typeface="Georgia" pitchFamily="18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3286116" y="2285992"/>
            <a:ext cx="978408" cy="248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3286116" y="4500570"/>
            <a:ext cx="978408" cy="2483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ciò  ne consegue che: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Per gli insegnamenti e le attività dell’area generale, le istituzioni scolastiche  di </a:t>
            </a:r>
            <a:r>
              <a:rPr lang="it-IT" dirty="0" err="1" smtClean="0"/>
              <a:t>I.P.</a:t>
            </a:r>
            <a:r>
              <a:rPr lang="it-IT" dirty="0" smtClean="0"/>
              <a:t> possono diminuire le ore, per il biennio e per ciascuna classe del triennio, non oltre il 20 per cento rispetto al monte ore previsto per ciascuno di essi all’Allegato 3.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Per gli insegnamenti dell’are di indirizzo possono utilizzare gli spazi di flessibilità </a:t>
            </a:r>
            <a:r>
              <a:rPr lang="it-IT" altLang="it-IT" sz="2800" dirty="0" smtClean="0">
                <a:cs typeface="Arial" panose="020B0604020202020204" pitchFamily="34" charset="0"/>
              </a:rPr>
              <a:t>40% dell’orario complessivo previsto per il terzo, quarto e quinto anno, in coerenza con gli indirizzi attivati e con i profili di uscita</a:t>
            </a:r>
          </a:p>
          <a:p>
            <a:pPr lvl="0"/>
            <a:endParaRPr lang="it-IT" altLang="it-IT" sz="2800" dirty="0" smtClean="0">
              <a:cs typeface="Arial" panose="020B0604020202020204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>
                <a:latin typeface="+mn-lt"/>
              </a:rPr>
              <a:t>Ed ancora nel PTOF</a:t>
            </a:r>
            <a:endParaRPr lang="it-IT" sz="4800" dirty="0">
              <a:latin typeface="+mn-lt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it-IT" sz="2400" dirty="0" smtClean="0"/>
              <a:t>Le istituzioni scolastiche di </a:t>
            </a:r>
            <a:r>
              <a:rPr lang="it-IT" sz="2400" dirty="0" err="1" smtClean="0"/>
              <a:t>I.P.</a:t>
            </a:r>
            <a:r>
              <a:rPr lang="it-IT" sz="2400" dirty="0" smtClean="0"/>
              <a:t>, nell’esercizio della propria 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autonomia, possono prevedere, nei Piani triennali dell’offerta 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formativa, la declinazione dei profili degli indirizzi di </a:t>
            </a:r>
            <a:r>
              <a:rPr lang="it-IT" sz="2400" dirty="0" smtClean="0"/>
              <a:t>studio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n</a:t>
            </a:r>
            <a:r>
              <a:rPr lang="it-IT" sz="2400" dirty="0" smtClean="0"/>
              <a:t>ei percorsi </a:t>
            </a:r>
            <a:r>
              <a:rPr lang="it-IT" sz="2400" dirty="0" smtClean="0"/>
              <a:t>formativi richiesti dal territorio, in </a:t>
            </a:r>
            <a:r>
              <a:rPr lang="it-IT" sz="2400" dirty="0" smtClean="0"/>
              <a:t>modo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coerente </a:t>
            </a:r>
            <a:r>
              <a:rPr lang="it-IT" sz="2400" dirty="0" smtClean="0"/>
              <a:t>con le </a:t>
            </a:r>
            <a:r>
              <a:rPr lang="it-IT" sz="2400" dirty="0" smtClean="0"/>
              <a:t>priorità </a:t>
            </a:r>
            <a:r>
              <a:rPr lang="it-IT" sz="2400" dirty="0" smtClean="0"/>
              <a:t>indicate dalle Regioni nella propria </a:t>
            </a:r>
            <a:endParaRPr lang="it-IT" sz="2400" dirty="0" smtClean="0"/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programmazione</a:t>
            </a:r>
            <a:r>
              <a:rPr lang="it-IT" sz="2400" dirty="0" smtClean="0"/>
              <a:t>. 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Le istituzioni scolastiche di </a:t>
            </a:r>
            <a:r>
              <a:rPr lang="it-IT" sz="2400" dirty="0" err="1" smtClean="0"/>
              <a:t>I.P</a:t>
            </a:r>
            <a:r>
              <a:rPr lang="it-IT" sz="2400" dirty="0" err="1" smtClean="0"/>
              <a:t>.</a:t>
            </a:r>
            <a:r>
              <a:rPr lang="it-IT" sz="2400" dirty="0" smtClean="0"/>
              <a:t> devono prevedere una sintesi</a:t>
            </a:r>
          </a:p>
          <a:p>
            <a:pPr>
              <a:spcBef>
                <a:spcPts val="0"/>
              </a:spcBef>
              <a:buNone/>
            </a:pPr>
            <a:r>
              <a:rPr lang="it-IT" sz="2400" dirty="0" smtClean="0"/>
              <a:t>del progetto di “tutoraggio” </a:t>
            </a:r>
            <a:endParaRPr lang="it-IT" sz="2400" dirty="0" smtClean="0"/>
          </a:p>
          <a:p>
            <a:pPr>
              <a:spcBef>
                <a:spcPts val="0"/>
              </a:spcBef>
              <a:buNone/>
            </a:pPr>
            <a:endParaRPr lang="it-IT" sz="2400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000" b="1" dirty="0" smtClean="0"/>
              <a:t>IL PROGETTO FORMATIVO INDIVIDUALE 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È un «progetto che ha il fine di motivare e orientare la studentessa e lo studente nella progressiva costruzione del proprio percorso formativo e lavorativo, di supportarli per migliorare il successo formativo e di accompagnarli negli eventuali passaggi tra i sistemi formativi di cui all’articolo 8 del decreto legislativo 13 aprile 2017, n. 61, con l’assistenza di un tutor individuato all’interno del consiglio di classe.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2592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33">
            <a:extLst>
              <a:ext uri="{FF2B5EF4-FFF2-40B4-BE49-F238E27FC236}">
                <a16:creationId xmlns="" xmlns:a16="http://schemas.microsoft.com/office/drawing/2014/main" id="{B3AFB35E-267A-4198-AA2B-268E45E86B40}"/>
              </a:ext>
            </a:extLst>
          </p:cNvPr>
          <p:cNvGrpSpPr/>
          <p:nvPr/>
        </p:nvGrpSpPr>
        <p:grpSpPr>
          <a:xfrm>
            <a:off x="1" y="554475"/>
            <a:ext cx="6427984" cy="5517732"/>
            <a:chOff x="1" y="554475"/>
            <a:chExt cx="8403250" cy="5517732"/>
          </a:xfrm>
        </p:grpSpPr>
        <p:sp>
          <p:nvSpPr>
            <p:cNvPr id="28" name="Rettangolo arrotondato 27"/>
            <p:cNvSpPr/>
            <p:nvPr/>
          </p:nvSpPr>
          <p:spPr>
            <a:xfrm>
              <a:off x="546121" y="608162"/>
              <a:ext cx="2215751" cy="71427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PFI</a:t>
              </a:r>
              <a:endParaRPr lang="it-IT" altLang="it-IT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ttangolo arrotondato 52"/>
            <p:cNvSpPr/>
            <p:nvPr/>
          </p:nvSpPr>
          <p:spPr>
            <a:xfrm>
              <a:off x="3744689" y="554475"/>
              <a:ext cx="4639448" cy="821649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Individua ed esplicita i bisogni formativi di ogni studentessa e studente</a:t>
              </a:r>
            </a:p>
          </p:txBody>
        </p:sp>
        <p:sp>
          <p:nvSpPr>
            <p:cNvPr id="29" name="Rettangolo arrotondato 52">
              <a:extLst>
                <a:ext uri="{FF2B5EF4-FFF2-40B4-BE49-F238E27FC236}">
                  <a16:creationId xmlns="" xmlns:a16="http://schemas.microsoft.com/office/drawing/2014/main" id="{47C81DC5-FBD6-450B-ABC1-73CE199F8F4A}"/>
                </a:ext>
              </a:extLst>
            </p:cNvPr>
            <p:cNvSpPr/>
            <p:nvPr/>
          </p:nvSpPr>
          <p:spPr>
            <a:xfrm>
              <a:off x="3744689" y="1561043"/>
              <a:ext cx="4639448" cy="82165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Riconosce/documenta/certifica eventuali crediti</a:t>
              </a:r>
            </a:p>
          </p:txBody>
        </p:sp>
        <p:sp>
          <p:nvSpPr>
            <p:cNvPr id="9" name="Rettangolo arrotondato 7">
              <a:extLst>
                <a:ext uri="{FF2B5EF4-FFF2-40B4-BE49-F238E27FC236}">
                  <a16:creationId xmlns="" xmlns:a16="http://schemas.microsoft.com/office/drawing/2014/main" id="{42CAAB84-E8FE-43EB-A9A6-90FCC4041EE9}"/>
                </a:ext>
              </a:extLst>
            </p:cNvPr>
            <p:cNvSpPr/>
            <p:nvPr/>
          </p:nvSpPr>
          <p:spPr>
            <a:xfrm>
              <a:off x="1" y="2000241"/>
              <a:ext cx="2951909" cy="4071966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Valorizza le attitudini e il bagaglio di competenze individuali, mira al superamento delle barriere sociali e personali, nel quadro della costruzione di un progetto di vita basato sul successo educativo, formativo e lavorativo</a:t>
              </a:r>
              <a:endPara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ttangolo arrotondato 52">
              <a:extLst>
                <a:ext uri="{FF2B5EF4-FFF2-40B4-BE49-F238E27FC236}">
                  <a16:creationId xmlns="" xmlns:a16="http://schemas.microsoft.com/office/drawing/2014/main" id="{2E205704-3BCE-42AD-A5CC-3D10A6B1C3DD}"/>
                </a:ext>
              </a:extLst>
            </p:cNvPr>
            <p:cNvSpPr/>
            <p:nvPr/>
          </p:nvSpPr>
          <p:spPr>
            <a:xfrm>
              <a:off x="3763803" y="2567406"/>
              <a:ext cx="4639448" cy="82165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it-IT" altLang="it-IT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Definisce gli obiettivi individuali</a:t>
              </a:r>
            </a:p>
          </p:txBody>
        </p:sp>
        <p:cxnSp>
          <p:nvCxnSpPr>
            <p:cNvPr id="3" name="Connettore diritto 2">
              <a:extLst>
                <a:ext uri="{FF2B5EF4-FFF2-40B4-BE49-F238E27FC236}">
                  <a16:creationId xmlns="" xmlns:a16="http://schemas.microsoft.com/office/drawing/2014/main" id="{532768A0-6915-4EF0-8772-A836A1D47C4D}"/>
                </a:ext>
              </a:extLst>
            </p:cNvPr>
            <p:cNvCxnSpPr>
              <a:cxnSpLocks/>
            </p:cNvCxnSpPr>
            <p:nvPr/>
          </p:nvCxnSpPr>
          <p:spPr>
            <a:xfrm>
              <a:off x="3240633" y="942417"/>
              <a:ext cx="15468" cy="5117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2 7">
              <a:extLst>
                <a:ext uri="{FF2B5EF4-FFF2-40B4-BE49-F238E27FC236}">
                  <a16:creationId xmlns="" xmlns:a16="http://schemas.microsoft.com/office/drawing/2014/main" id="{CF26D305-B7B8-48EA-A653-A44351679A3F}"/>
                </a:ext>
              </a:extLst>
            </p:cNvPr>
            <p:cNvCxnSpPr/>
            <p:nvPr/>
          </p:nvCxnSpPr>
          <p:spPr>
            <a:xfrm>
              <a:off x="3240633" y="2017440"/>
              <a:ext cx="4885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2 15">
              <a:extLst>
                <a:ext uri="{FF2B5EF4-FFF2-40B4-BE49-F238E27FC236}">
                  <a16:creationId xmlns="" xmlns:a16="http://schemas.microsoft.com/office/drawing/2014/main" id="{CC8FF2A6-D1E3-459B-8DD4-D81A49A35CEA}"/>
                </a:ext>
              </a:extLst>
            </p:cNvPr>
            <p:cNvCxnSpPr/>
            <p:nvPr/>
          </p:nvCxnSpPr>
          <p:spPr>
            <a:xfrm>
              <a:off x="3240633" y="2978231"/>
              <a:ext cx="4885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ttangolo arrotondato 52">
            <a:extLst>
              <a:ext uri="{FF2B5EF4-FFF2-40B4-BE49-F238E27FC236}">
                <a16:creationId xmlns="" xmlns:a16="http://schemas.microsoft.com/office/drawing/2014/main" id="{7FA7A13D-E551-41B7-9FEC-5634EA71E3FD}"/>
              </a:ext>
            </a:extLst>
          </p:cNvPr>
          <p:cNvSpPr/>
          <p:nvPr/>
        </p:nvSpPr>
        <p:spPr>
          <a:xfrm>
            <a:off x="2879085" y="3618964"/>
            <a:ext cx="3548900" cy="82164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Formalizza gli strumenti per la personalizzazione</a:t>
            </a:r>
          </a:p>
        </p:txBody>
      </p:sp>
      <p:sp>
        <p:nvSpPr>
          <p:cNvPr id="20" name="Rettangolo arrotondato 52">
            <a:extLst>
              <a:ext uri="{FF2B5EF4-FFF2-40B4-BE49-F238E27FC236}">
                <a16:creationId xmlns="" xmlns:a16="http://schemas.microsoft.com/office/drawing/2014/main" id="{023611D3-8DE5-4D93-8F93-D84E06FD2B39}"/>
              </a:ext>
            </a:extLst>
          </p:cNvPr>
          <p:cNvSpPr/>
          <p:nvPr/>
        </p:nvSpPr>
        <p:spPr>
          <a:xfrm>
            <a:off x="2893908" y="4625327"/>
            <a:ext cx="3548900" cy="82164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 eventuali passaggi tra ordini, indirizzi di scuola o sistemi diversi</a:t>
            </a:r>
          </a:p>
        </p:txBody>
      </p:sp>
      <p:sp>
        <p:nvSpPr>
          <p:cNvPr id="21" name="Rettangolo arrotondato 52">
            <a:extLst>
              <a:ext uri="{FF2B5EF4-FFF2-40B4-BE49-F238E27FC236}">
                <a16:creationId xmlns="" xmlns:a16="http://schemas.microsoft.com/office/drawing/2014/main" id="{0EF681FC-20C8-4518-87C9-0113F6617DD3}"/>
              </a:ext>
            </a:extLst>
          </p:cNvPr>
          <p:cNvSpPr/>
          <p:nvPr/>
        </p:nvSpPr>
        <p:spPr>
          <a:xfrm>
            <a:off x="2893908" y="5631690"/>
            <a:ext cx="3548900" cy="82164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 il percorso di studi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="" xmlns:a16="http://schemas.microsoft.com/office/drawing/2014/main" id="{DB686470-F635-4C9E-9D0D-C32C5F5CA36C}"/>
              </a:ext>
            </a:extLst>
          </p:cNvPr>
          <p:cNvCxnSpPr>
            <a:cxnSpLocks/>
          </p:cNvCxnSpPr>
          <p:nvPr/>
        </p:nvCxnSpPr>
        <p:spPr>
          <a:xfrm>
            <a:off x="2112667" y="942417"/>
            <a:ext cx="7399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="" xmlns:a16="http://schemas.microsoft.com/office/drawing/2014/main" id="{DCDC08AC-ACBF-4C87-9181-4B0CB97B2DD7}"/>
              </a:ext>
            </a:extLst>
          </p:cNvPr>
          <p:cNvCxnSpPr>
            <a:cxnSpLocks/>
          </p:cNvCxnSpPr>
          <p:nvPr/>
        </p:nvCxnSpPr>
        <p:spPr>
          <a:xfrm>
            <a:off x="2484807" y="6059995"/>
            <a:ext cx="4091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="" xmlns:a16="http://schemas.microsoft.com/office/drawing/2014/main" id="{C346E1B8-89D4-4C7D-86C5-CF9212DB2BF2}"/>
              </a:ext>
            </a:extLst>
          </p:cNvPr>
          <p:cNvCxnSpPr/>
          <p:nvPr/>
        </p:nvCxnSpPr>
        <p:spPr>
          <a:xfrm>
            <a:off x="2490722" y="5036149"/>
            <a:ext cx="3737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="" xmlns:a16="http://schemas.microsoft.com/office/drawing/2014/main" id="{91046B40-FB10-47C4-96D9-683805A30022}"/>
              </a:ext>
            </a:extLst>
          </p:cNvPr>
          <p:cNvCxnSpPr/>
          <p:nvPr/>
        </p:nvCxnSpPr>
        <p:spPr>
          <a:xfrm>
            <a:off x="2478890" y="4082438"/>
            <a:ext cx="3737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="" xmlns:a16="http://schemas.microsoft.com/office/drawing/2014/main" id="{B1362625-C226-48C8-B968-2C8DD3816459}"/>
              </a:ext>
            </a:extLst>
          </p:cNvPr>
          <p:cNvCxnSpPr>
            <a:cxnSpLocks/>
          </p:cNvCxnSpPr>
          <p:nvPr/>
        </p:nvCxnSpPr>
        <p:spPr>
          <a:xfrm>
            <a:off x="1265208" y="1322436"/>
            <a:ext cx="0" cy="1087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893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32657"/>
            <a:ext cx="7772400" cy="136815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000" dirty="0" smtClean="0">
                <a:solidFill>
                  <a:srgbClr val="C00000"/>
                </a:solidFill>
              </a:rPr>
              <a:t/>
            </a:r>
            <a:br>
              <a:rPr lang="it-IT" sz="2000" dirty="0" smtClean="0">
                <a:solidFill>
                  <a:srgbClr val="C00000"/>
                </a:solidFill>
              </a:rPr>
            </a:br>
            <a:r>
              <a:rPr lang="it-IT" sz="4000" dirty="0" smtClean="0">
                <a:solidFill>
                  <a:schemeClr val="bg1"/>
                </a:solidFill>
              </a:rPr>
              <a:t>Definizione di UDA</a:t>
            </a:r>
            <a:br>
              <a:rPr lang="it-IT" sz="4000" dirty="0" smtClean="0">
                <a:solidFill>
                  <a:schemeClr val="bg1"/>
                </a:solidFill>
              </a:rPr>
            </a:br>
            <a:endParaRPr lang="it-IT" sz="4000" dirty="0">
              <a:solidFill>
                <a:schemeClr val="bg1"/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idx="1"/>
          </p:nvPr>
        </p:nvSpPr>
        <p:spPr>
          <a:xfrm>
            <a:off x="827088" y="1773238"/>
            <a:ext cx="7772400" cy="4464050"/>
          </a:xfrm>
        </p:spPr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it-IT" sz="2400" dirty="0" smtClean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it-IT" sz="2400" u="sng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it-IT" sz="24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FA717-2828-49FF-8459-484481E54CB7}" type="slidenum">
              <a:rPr lang="it-IT"/>
              <a:pPr>
                <a:defRPr/>
              </a:pPr>
              <a:t>8</a:t>
            </a:fld>
            <a:endParaRPr lang="it-IT"/>
          </a:p>
        </p:txBody>
      </p:sp>
      <p:graphicFrame>
        <p:nvGraphicFramePr>
          <p:cNvPr id="6" name="Diagramma 5"/>
          <p:cNvGraphicFramePr/>
          <p:nvPr/>
        </p:nvGraphicFramePr>
        <p:xfrm>
          <a:off x="1259632" y="2852936"/>
          <a:ext cx="6840760" cy="3240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46" name="CasellaDiTesto 7"/>
          <p:cNvSpPr txBox="1">
            <a:spLocks noChangeArrowheads="1"/>
          </p:cNvSpPr>
          <p:nvPr/>
        </p:nvSpPr>
        <p:spPr bwMode="auto">
          <a:xfrm>
            <a:off x="684213" y="857232"/>
            <a:ext cx="7848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3200" b="1" dirty="0" smtClean="0"/>
              <a:t>L’UDA</a:t>
            </a:r>
          </a:p>
          <a:p>
            <a:pPr algn="ctr"/>
            <a:r>
              <a:rPr lang="it-IT" altLang="it-IT" sz="2800" b="1" dirty="0" smtClean="0"/>
              <a:t> </a:t>
            </a:r>
            <a:r>
              <a:rPr lang="it-IT" altLang="it-IT" sz="2800" b="1" dirty="0"/>
              <a:t>è l’unità e la modalità progettuale dell’azione formativa basata sulle competenze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b="1" dirty="0" smtClean="0"/>
              <a:t>I PERCORSI PER LE COMPETENZE TRASVERSALI E L’ORIENTAMENTO </a:t>
            </a:r>
            <a:endParaRPr lang="it-IT" sz="3200" b="1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sz="3200" dirty="0" smtClean="0"/>
              <a:t>I DOCUMENTI</a:t>
            </a:r>
            <a:endParaRPr lang="it-IT" sz="3200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smtClean="0"/>
              <a:t>FONDAMENTALI</a:t>
            </a:r>
            <a:endParaRPr lang="it-IT" sz="3200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t-IT" sz="2800" dirty="0" smtClean="0"/>
              <a:t>IL MODELLO </a:t>
            </a:r>
            <a:r>
              <a:rPr lang="it-IT" sz="2800" dirty="0" err="1" smtClean="0"/>
              <a:t>DI</a:t>
            </a:r>
            <a:r>
              <a:rPr lang="it-IT" sz="2800" dirty="0" smtClean="0"/>
              <a:t> PRESENTAZIONE DEL PERCORSO </a:t>
            </a:r>
            <a:r>
              <a:rPr lang="it-IT" sz="2800" dirty="0" err="1" smtClean="0"/>
              <a:t>DI</a:t>
            </a:r>
            <a:r>
              <a:rPr lang="it-IT" sz="2800" dirty="0" smtClean="0"/>
              <a:t> CLASSE</a:t>
            </a:r>
          </a:p>
          <a:p>
            <a:r>
              <a:rPr lang="it-IT" sz="2800" dirty="0" smtClean="0"/>
              <a:t>LA CONVENZIONE</a:t>
            </a:r>
          </a:p>
          <a:p>
            <a:r>
              <a:rPr lang="it-IT" sz="2800" dirty="0" smtClean="0"/>
              <a:t>IL PATTO FORMATIVO</a:t>
            </a:r>
          </a:p>
          <a:p>
            <a:endParaRPr lang="it-IT" sz="2800" dirty="0" smtClean="0"/>
          </a:p>
          <a:p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SCHEDA </a:t>
            </a:r>
            <a:r>
              <a:rPr lang="it-IT" sz="2800" dirty="0" err="1" smtClean="0"/>
              <a:t>DI</a:t>
            </a:r>
            <a:r>
              <a:rPr lang="it-IT" sz="2800" dirty="0" smtClean="0"/>
              <a:t> VALUTAZIONE DELLE COMPETENZE ACQUISITE</a:t>
            </a:r>
          </a:p>
          <a:p>
            <a:r>
              <a:rPr lang="it-IT" sz="2800" dirty="0" smtClean="0"/>
              <a:t>SCHEDA </a:t>
            </a:r>
            <a:r>
              <a:rPr lang="it-IT" sz="2800" dirty="0" err="1" smtClean="0"/>
              <a:t>DI</a:t>
            </a:r>
            <a:r>
              <a:rPr lang="it-IT" sz="2800" dirty="0" smtClean="0"/>
              <a:t> VALUTAZIONE DELL’ESPERIENZA DA PARTE DELL’ALUNNO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Andrea Bello - IIS BERTACCHI - Lecco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3604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2063</TotalTime>
  <Words>1188</Words>
  <Application>Microsoft Office PowerPoint</Application>
  <PresentationFormat>Presentazione su schermo (4:3)</PresentationFormat>
  <Paragraphs>126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Equinozio</vt:lpstr>
      <vt:lpstr>LA DOCUMENTAZIONE DIDATTICA  E AMMINISTRATIVA</vt:lpstr>
      <vt:lpstr>LA DOCUMENTAZIONE DIDATTICA  E AMMINISTRATIVA</vt:lpstr>
      <vt:lpstr>IL PTOF</vt:lpstr>
      <vt:lpstr>Da ciò  ne consegue che:</vt:lpstr>
      <vt:lpstr>Ed ancora nel PTOF</vt:lpstr>
      <vt:lpstr>IL PROGETTO FORMATIVO INDIVIDUALE </vt:lpstr>
      <vt:lpstr>Diapositiva 7</vt:lpstr>
      <vt:lpstr> Definizione di UDA </vt:lpstr>
      <vt:lpstr>I PERCORSI PER LE COMPETENZE TRASVERSALI E L’ORIENTAMENTO </vt:lpstr>
      <vt:lpstr>IL CURRICULUM DELLO STUDENTE</vt:lpstr>
      <vt:lpstr>Diapositiva 11</vt:lpstr>
      <vt:lpstr>FASCICOLO PERSONALE</vt:lpstr>
      <vt:lpstr>IL NULLA OSTA</vt:lpstr>
      <vt:lpstr>CONSERVAZIONE E ARCHIVIAZIONE  DEI DOCUMENTI </vt:lpstr>
      <vt:lpstr>LA CONLSERVAZIONE DIGITALE</vt:lpstr>
      <vt:lpstr>I DOCUMENTI INFORMATICI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NUOVO ESAME DI STATO</dc:title>
  <dc:creator>Registro Elettronico</dc:creator>
  <cp:lastModifiedBy>HP</cp:lastModifiedBy>
  <cp:revision>129</cp:revision>
  <dcterms:created xsi:type="dcterms:W3CDTF">2018-10-26T07:34:03Z</dcterms:created>
  <dcterms:modified xsi:type="dcterms:W3CDTF">2019-04-03T17:25:49Z</dcterms:modified>
</cp:coreProperties>
</file>